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74" autoAdjust="0"/>
    <p:restoredTop sz="94605" autoAdjust="0"/>
  </p:normalViewPr>
  <p:slideViewPr>
    <p:cSldViewPr>
      <p:cViewPr varScale="1">
        <p:scale>
          <a:sx n="64" d="100"/>
          <a:sy n="64" d="100"/>
        </p:scale>
        <p:origin x="-120" y="-75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EC12E7-8A6F-4A12-AA90-15740B2E1AA5}" type="datetimeFigureOut">
              <a:rPr lang="en-US" smtClean="0"/>
              <a:pPr/>
              <a:t>7/19/2010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EC12E7-8A6F-4A12-AA90-15740B2E1AA5}" type="datetimeFigureOut">
              <a:rPr lang="en-US" smtClean="0"/>
              <a:pPr/>
              <a:t>7/19/2010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EC12E7-8A6F-4A12-AA90-15740B2E1AA5}" type="datetimeFigureOut">
              <a:rPr lang="en-US" smtClean="0"/>
              <a:pPr/>
              <a:t>7/19/2010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EC12E7-8A6F-4A12-AA90-15740B2E1AA5}" type="datetimeFigureOut">
              <a:rPr lang="en-US" smtClean="0"/>
              <a:pPr/>
              <a:t>7/19/2010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EC12E7-8A6F-4A12-AA90-15740B2E1AA5}" type="datetimeFigureOut">
              <a:rPr lang="en-US" smtClean="0"/>
              <a:pPr/>
              <a:t>7/19/2010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C12E7-8A6F-4A12-AA90-15740B2E1AA5}" type="datetimeFigureOut">
              <a:rPr lang="en-US" smtClean="0"/>
              <a:pPr/>
              <a:t>7/19/2010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C12E7-8A6F-4A12-AA90-15740B2E1AA5}" type="datetimeFigureOut">
              <a:rPr lang="en-US" smtClean="0"/>
              <a:pPr/>
              <a:t>7/19/2010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C12E7-8A6F-4A12-AA90-15740B2E1AA5}" type="datetimeFigureOut">
              <a:rPr lang="en-US" smtClean="0"/>
              <a:pPr/>
              <a:t>7/19/2010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E9BD6-C96F-471A-A2D4-5569AF029D5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file:///C:\Users\Public\Music\Sample%20Music\Despertar-P1.wma" TargetMode="External"/><Relationship Id="rId1" Type="http://schemas.openxmlformats.org/officeDocument/2006/relationships/audio" Target="file:///C:\Users\Public\Music\Sample%20Music\Despertar.wma" TargetMode="Externa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7772400" cy="1600200"/>
          </a:xfrm>
        </p:spPr>
        <p:txBody>
          <a:bodyPr>
            <a:normAutofit/>
          </a:bodyPr>
          <a:lstStyle/>
          <a:p>
            <a:r>
              <a:rPr lang="en-US" sz="7200" dirty="0" smtClean="0"/>
              <a:t>Mind Your Manners</a:t>
            </a:r>
            <a:endParaRPr lang="en-US" sz="7200" dirty="0"/>
          </a:p>
        </p:txBody>
      </p:sp>
      <p:sp>
        <p:nvSpPr>
          <p:cNvPr id="3" name="Subtitle 2"/>
          <p:cNvSpPr>
            <a:spLocks noGrp="1"/>
          </p:cNvSpPr>
          <p:nvPr>
            <p:ph type="subTitle" idx="1"/>
          </p:nvPr>
        </p:nvSpPr>
        <p:spPr>
          <a:xfrm>
            <a:off x="3429000" y="5638800"/>
            <a:ext cx="5334000" cy="1752600"/>
          </a:xfrm>
        </p:spPr>
        <p:txBody>
          <a:bodyPr>
            <a:normAutofit/>
          </a:bodyPr>
          <a:lstStyle/>
          <a:p>
            <a:r>
              <a:rPr lang="en-US" sz="5400" dirty="0" smtClean="0">
                <a:latin typeface="Batang" pitchFamily="18" charset="-127"/>
                <a:ea typeface="Batang" pitchFamily="18" charset="-127"/>
              </a:rPr>
              <a:t>International</a:t>
            </a:r>
            <a:endParaRPr lang="en-US" sz="5400" dirty="0">
              <a:latin typeface="Batang" pitchFamily="18" charset="-127"/>
              <a:ea typeface="Batang" pitchFamily="18" charset="-127"/>
            </a:endParaRPr>
          </a:p>
        </p:txBody>
      </p:sp>
      <p:pic>
        <p:nvPicPr>
          <p:cNvPr id="4" name="Picture 3" descr="wwd_world2.jpg"/>
          <p:cNvPicPr>
            <a:picLocks noChangeAspect="1"/>
          </p:cNvPicPr>
          <p:nvPr/>
        </p:nvPicPr>
        <p:blipFill>
          <a:blip r:embed="rId4" cstate="print"/>
          <a:stretch>
            <a:fillRect/>
          </a:stretch>
        </p:blipFill>
        <p:spPr>
          <a:xfrm>
            <a:off x="533400" y="2286000"/>
            <a:ext cx="3219450" cy="3086100"/>
          </a:xfrm>
          <a:prstGeom prst="rect">
            <a:avLst/>
          </a:prstGeom>
        </p:spPr>
      </p:pic>
      <p:pic>
        <p:nvPicPr>
          <p:cNvPr id="8" name="Picture 7" descr="chopstick_3l.jpg"/>
          <p:cNvPicPr>
            <a:picLocks noChangeAspect="1"/>
          </p:cNvPicPr>
          <p:nvPr/>
        </p:nvPicPr>
        <p:blipFill>
          <a:blip r:embed="rId5" cstate="print"/>
          <a:stretch>
            <a:fillRect/>
          </a:stretch>
        </p:blipFill>
        <p:spPr>
          <a:xfrm>
            <a:off x="9144000" y="2438400"/>
            <a:ext cx="3333750" cy="2381250"/>
          </a:xfrm>
          <a:prstGeom prst="rect">
            <a:avLst/>
          </a:prstGeom>
        </p:spPr>
      </p:pic>
      <p:pic>
        <p:nvPicPr>
          <p:cNvPr id="9" name="Picture 8" descr="stockxpertcom_id62021_size2_4.jpg"/>
          <p:cNvPicPr>
            <a:picLocks noChangeAspect="1"/>
          </p:cNvPicPr>
          <p:nvPr/>
        </p:nvPicPr>
        <p:blipFill>
          <a:blip r:embed="rId6" cstate="print"/>
          <a:stretch>
            <a:fillRect/>
          </a:stretch>
        </p:blipFill>
        <p:spPr>
          <a:xfrm>
            <a:off x="0" y="1600200"/>
            <a:ext cx="9144000" cy="6092190"/>
          </a:xfrm>
          <a:prstGeom prst="rect">
            <a:avLst/>
          </a:prstGeom>
        </p:spPr>
      </p:pic>
      <p:pic>
        <p:nvPicPr>
          <p:cNvPr id="7" name="Despertar.wma">
            <a:hlinkClick r:id="" action="ppaction://media"/>
          </p:cNvPr>
          <p:cNvPicPr>
            <a:picLocks noRot="1" noChangeAspect="1"/>
          </p:cNvPicPr>
          <p:nvPr>
            <a:audioFile r:link="rId1"/>
          </p:nvPr>
        </p:nvPicPr>
        <p:blipFill>
          <a:blip r:embed="rId7" cstate="print"/>
          <a:stretch>
            <a:fillRect/>
          </a:stretch>
        </p:blipFill>
        <p:spPr>
          <a:xfrm>
            <a:off x="4419600" y="3276600"/>
            <a:ext cx="304800" cy="304800"/>
          </a:xfrm>
          <a:prstGeom prst="rect">
            <a:avLst/>
          </a:prstGeom>
        </p:spPr>
      </p:pic>
      <p:pic>
        <p:nvPicPr>
          <p:cNvPr id="10" name="Despertar.wma">
            <a:hlinkClick r:id="" action="ppaction://media"/>
          </p:cNvPr>
          <p:cNvPicPr>
            <a:picLocks noRot="1" noChangeAspect="1"/>
          </p:cNvPicPr>
          <p:nvPr>
            <a:audioFile r:link="rId1"/>
          </p:nvPr>
        </p:nvPicPr>
        <p:blipFill>
          <a:blip r:embed="rId8" cstate="print"/>
          <a:stretch>
            <a:fillRect/>
          </a:stretch>
        </p:blipFill>
        <p:spPr>
          <a:xfrm>
            <a:off x="4419600" y="3276600"/>
            <a:ext cx="304800" cy="304800"/>
          </a:xfrm>
          <a:prstGeom prst="rect">
            <a:avLst/>
          </a:prstGeom>
        </p:spPr>
      </p:pic>
      <p:pic>
        <p:nvPicPr>
          <p:cNvPr id="11" name="Despertar.wma">
            <a:hlinkClick r:id="" action="ppaction://media"/>
          </p:cNvPr>
          <p:cNvPicPr>
            <a:picLocks noRot="1" noChangeAspect="1"/>
          </p:cNvPicPr>
          <p:nvPr>
            <a:audioFile r:link="rId1"/>
          </p:nvPr>
        </p:nvPicPr>
        <p:blipFill>
          <a:blip r:embed="rId9" cstate="print"/>
          <a:stretch>
            <a:fillRect/>
          </a:stretch>
        </p:blipFill>
        <p:spPr>
          <a:xfrm>
            <a:off x="4419600" y="3276600"/>
            <a:ext cx="304800" cy="304800"/>
          </a:xfrm>
          <a:prstGeom prst="rect">
            <a:avLst/>
          </a:prstGeom>
        </p:spPr>
      </p:pic>
      <p:pic>
        <p:nvPicPr>
          <p:cNvPr id="12" name="Despertar-P1.wma">
            <a:hlinkClick r:id="" action="ppaction://media"/>
          </p:cNvPr>
          <p:cNvPicPr>
            <a:picLocks noRot="1" noChangeAspect="1"/>
          </p:cNvPicPr>
          <p:nvPr>
            <a:audioFile r:link="rId2"/>
          </p:nvPr>
        </p:nvPicPr>
        <p:blipFill>
          <a:blip r:embed="rId7" cstate="print"/>
          <a:stretch>
            <a:fillRect/>
          </a:stretch>
        </p:blipFill>
        <p:spPr>
          <a:xfrm>
            <a:off x="4419600" y="3276600"/>
            <a:ext cx="304800" cy="304800"/>
          </a:xfrm>
          <a:prstGeom prst="rect">
            <a:avLst/>
          </a:prstGeom>
        </p:spPr>
      </p:pic>
      <p:pic>
        <p:nvPicPr>
          <p:cNvPr id="13" name="Despertar-P1.wma">
            <a:hlinkClick r:id="" action="ppaction://media"/>
          </p:cNvPr>
          <p:cNvPicPr>
            <a:picLocks noRot="1" noChangeAspect="1"/>
          </p:cNvPicPr>
          <p:nvPr>
            <a:audioFile r:link="rId2"/>
          </p:nvPr>
        </p:nvPicPr>
        <p:blipFill>
          <a:blip r:embed="rId7" cstate="print"/>
          <a:stretch>
            <a:fillRect/>
          </a:stretch>
        </p:blipFill>
        <p:spPr>
          <a:xfrm>
            <a:off x="4419600" y="3276600"/>
            <a:ext cx="304800" cy="304800"/>
          </a:xfrm>
          <a:prstGeom prst="rect">
            <a:avLst/>
          </a:prstGeom>
        </p:spPr>
      </p:pic>
      <p:pic>
        <p:nvPicPr>
          <p:cNvPr id="14" name="Despertar-P1.wma">
            <a:hlinkClick r:id="" action="ppaction://media"/>
          </p:cNvPr>
          <p:cNvPicPr>
            <a:picLocks noRot="1" noChangeAspect="1"/>
          </p:cNvPicPr>
          <p:nvPr>
            <a:audioFile r:link="rId2"/>
          </p:nvPr>
        </p:nvPicPr>
        <p:blipFill>
          <a:blip r:embed="rId7" cstate="print"/>
          <a:stretch>
            <a:fillRect/>
          </a:stretch>
        </p:blipFill>
        <p:spPr>
          <a:xfrm>
            <a:off x="4419600" y="3276600"/>
            <a:ext cx="304800" cy="304800"/>
          </a:xfrm>
          <a:prstGeom prst="rect">
            <a:avLst/>
          </a:prstGeom>
        </p:spPr>
      </p:pic>
    </p:spTree>
  </p:cSld>
  <p:clrMapOvr>
    <a:masterClrMapping/>
  </p:clrMapOvr>
  <p:transition spd="slow" advClick="0" advTm="1500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22" presetClass="exit" presetSubtype="1" fill="hold" nodeType="withEffect">
                                  <p:stCondLst>
                                    <p:cond delay="2000"/>
                                  </p:stCondLst>
                                  <p:childTnLst>
                                    <p:animEffect transition="out" filter="wipe(up)">
                                      <p:cBhvr>
                                        <p:cTn id="8" dur="3000"/>
                                        <p:tgtEl>
                                          <p:spTgt spid="9"/>
                                        </p:tgtEl>
                                      </p:cBhvr>
                                    </p:animEffect>
                                    <p:set>
                                      <p:cBhvr>
                                        <p:cTn id="9" dur="1" fill="hold">
                                          <p:stCondLst>
                                            <p:cond delay="2999"/>
                                          </p:stCondLst>
                                        </p:cTn>
                                        <p:tgtEl>
                                          <p:spTgt spid="9"/>
                                        </p:tgtEl>
                                        <p:attrNameLst>
                                          <p:attrName>style.visibility</p:attrName>
                                        </p:attrNameLst>
                                      </p:cBhvr>
                                      <p:to>
                                        <p:strVal val="hidden"/>
                                      </p:to>
                                    </p:set>
                                  </p:childTnLst>
                                </p:cTn>
                              </p:par>
                              <p:par>
                                <p:cTn id="10" presetID="49" presetClass="entr" presetSubtype="0" decel="100000" fill="hold" nodeType="withEffect">
                                  <p:stCondLst>
                                    <p:cond delay="52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600" fill="hold"/>
                                        <p:tgtEl>
                                          <p:spTgt spid="4"/>
                                        </p:tgtEl>
                                        <p:attrNameLst>
                                          <p:attrName>ppt_w</p:attrName>
                                        </p:attrNameLst>
                                      </p:cBhvr>
                                      <p:tavLst>
                                        <p:tav tm="0">
                                          <p:val>
                                            <p:fltVal val="0"/>
                                          </p:val>
                                        </p:tav>
                                        <p:tav tm="100000">
                                          <p:val>
                                            <p:strVal val="#ppt_w"/>
                                          </p:val>
                                        </p:tav>
                                      </p:tavLst>
                                    </p:anim>
                                    <p:anim calcmode="lin" valueType="num">
                                      <p:cBhvr>
                                        <p:cTn id="13" dur="3600" fill="hold"/>
                                        <p:tgtEl>
                                          <p:spTgt spid="4"/>
                                        </p:tgtEl>
                                        <p:attrNameLst>
                                          <p:attrName>ppt_h</p:attrName>
                                        </p:attrNameLst>
                                      </p:cBhvr>
                                      <p:tavLst>
                                        <p:tav tm="0">
                                          <p:val>
                                            <p:fltVal val="0"/>
                                          </p:val>
                                        </p:tav>
                                        <p:tav tm="100000">
                                          <p:val>
                                            <p:strVal val="#ppt_h"/>
                                          </p:val>
                                        </p:tav>
                                      </p:tavLst>
                                    </p:anim>
                                    <p:anim calcmode="lin" valueType="num">
                                      <p:cBhvr>
                                        <p:cTn id="14" dur="3600" fill="hold"/>
                                        <p:tgtEl>
                                          <p:spTgt spid="4"/>
                                        </p:tgtEl>
                                        <p:attrNameLst>
                                          <p:attrName>style.rotation</p:attrName>
                                        </p:attrNameLst>
                                      </p:cBhvr>
                                      <p:tavLst>
                                        <p:tav tm="0">
                                          <p:val>
                                            <p:fltVal val="360"/>
                                          </p:val>
                                        </p:tav>
                                        <p:tav tm="100000">
                                          <p:val>
                                            <p:fltVal val="0"/>
                                          </p:val>
                                        </p:tav>
                                      </p:tavLst>
                                    </p:anim>
                                    <p:animEffect transition="in" filter="fade">
                                      <p:cBhvr>
                                        <p:cTn id="15" dur="3600"/>
                                        <p:tgtEl>
                                          <p:spTgt spid="4"/>
                                        </p:tgtEl>
                                      </p:cBhvr>
                                    </p:animEffect>
                                  </p:childTnLst>
                                </p:cTn>
                              </p:par>
                              <p:par>
                                <p:cTn id="16" presetID="35" presetClass="path" presetSubtype="0" accel="50000" decel="50000" fill="hold" nodeType="withEffect">
                                  <p:stCondLst>
                                    <p:cond delay="6100"/>
                                  </p:stCondLst>
                                  <p:childTnLst>
                                    <p:animMotion origin="layout" path="M -0.39896 -0.00693 L -0.60729 -0.00693 " pathEditMode="relative" rAng="0" ptsTypes="AA">
                                      <p:cBhvr>
                                        <p:cTn id="17" dur="4800" fill="hold"/>
                                        <p:tgtEl>
                                          <p:spTgt spid="8"/>
                                        </p:tgtEl>
                                        <p:attrNameLst>
                                          <p:attrName>ppt_x</p:attrName>
                                          <p:attrName>ppt_y</p:attrName>
                                        </p:attrNameLst>
                                      </p:cBhvr>
                                      <p:rCtr x="-104" y="0"/>
                                    </p:animMotion>
                                  </p:childTnLst>
                                </p:cTn>
                              </p:par>
                              <p:par>
                                <p:cTn id="18" presetID="7" presetClass="entr" presetSubtype="8" fill="hold" nodeType="withEffect">
                                  <p:stCondLst>
                                    <p:cond delay="930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4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1" dur="4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15" showWhenStopped="0">
                <p:cTn id="22" repeatCount="10000" fill="remove" display="0">
                  <p:stCondLst>
                    <p:cond delay="indefinite"/>
                  </p:stCondLst>
                  <p:endCondLst>
                    <p:cond evt="onPrev" delay="0">
                      <p:tgtEl>
                        <p:sldTgt/>
                      </p:tgtEl>
                    </p:cond>
                    <p:cond evt="onStopAudio" delay="0">
                      <p:tgtEl>
                        <p:sldTgt/>
                      </p:tgtEl>
                    </p:cond>
                  </p:endCondLst>
                </p:cTn>
                <p:tgtEl>
                  <p:spTgt spid="7"/>
                </p:tgtEl>
              </p:cMediaNode>
            </p:audio>
            <p:audio>
              <p:cMediaNode numSld="999" showWhenStopped="0">
                <p:cTn id="23" fill="hold" display="0">
                  <p:stCondLst>
                    <p:cond delay="indefinite"/>
                  </p:stCondLst>
                  <p:endCondLst>
                    <p:cond evt="onPrev" delay="0">
                      <p:tgtEl>
                        <p:sldTgt/>
                      </p:tgtEl>
                    </p:cond>
                    <p:cond evt="onStopAudio" delay="0">
                      <p:tgtEl>
                        <p:sldTgt/>
                      </p:tgtEl>
                    </p:cond>
                  </p:endCondLst>
                </p:cTn>
                <p:tgtEl>
                  <p:spTgt spid="10"/>
                </p:tgtEl>
              </p:cMediaNode>
            </p:audio>
            <p:audio>
              <p:cMediaNode numSld="999" showWhenStopped="0">
                <p:cTn id="24" repeatCount="indefinite" fill="hold" display="0">
                  <p:stCondLst>
                    <p:cond delay="indefinite"/>
                  </p:stCondLst>
                  <p:endCondLst>
                    <p:cond evt="onPrev" delay="0">
                      <p:tgtEl>
                        <p:sldTgt/>
                      </p:tgtEl>
                    </p:cond>
                    <p:cond evt="onStopAudio" delay="0">
                      <p:tgtEl>
                        <p:sldTgt/>
                      </p:tgtEl>
                    </p:cond>
                  </p:endCondLst>
                </p:cTn>
                <p:tgtEl>
                  <p:spTgt spid="11"/>
                </p:tgtEl>
              </p:cMediaNode>
            </p:audio>
            <p:audio>
              <p:cMediaNode>
                <p:cTn id="25"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p:cTn id="26" fill="hold" display="0">
                  <p:stCondLst>
                    <p:cond delay="indefinite"/>
                  </p:stCondLst>
                  <p:endCondLst>
                    <p:cond evt="onNext" delay="0">
                      <p:tgtEl>
                        <p:sldTgt/>
                      </p:tgtEl>
                    </p:cond>
                    <p:cond evt="onPrev" delay="0">
                      <p:tgtEl>
                        <p:sldTgt/>
                      </p:tgtEl>
                    </p:cond>
                    <p:cond evt="onStopAudio" delay="0">
                      <p:tgtEl>
                        <p:sldTgt/>
                      </p:tgtEl>
                    </p:cond>
                  </p:endCondLst>
                </p:cTn>
                <p:tgtEl>
                  <p:spTgt spid="13"/>
                </p:tgtEl>
              </p:cMediaNode>
            </p:audio>
            <p:audio>
              <p:cMediaNode numSld="15" showWhenStopped="0">
                <p:cTn id="27" fill="hold" display="0">
                  <p:stCondLst>
                    <p:cond delay="indefinite"/>
                  </p:stCondLst>
                  <p:endCondLst>
                    <p:cond evt="onPrev" delay="0">
                      <p:tgtEl>
                        <p:sldTgt/>
                      </p:tgtEl>
                    </p:cond>
                    <p:cond evt="onStopAudio" delay="0">
                      <p:tgtEl>
                        <p:sldTgt/>
                      </p:tgtEl>
                    </p:cond>
                  </p:endCondLst>
                </p:cTn>
                <p:tgtEl>
                  <p:spTgt spid="1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rman-sausages-oktoberfest.jpg"/>
          <p:cNvPicPr>
            <a:picLocks noChangeAspect="1"/>
          </p:cNvPicPr>
          <p:nvPr/>
        </p:nvPicPr>
        <p:blipFill>
          <a:blip r:embed="rId2" cstate="print"/>
          <a:stretch>
            <a:fillRect/>
          </a:stretch>
        </p:blipFill>
        <p:spPr>
          <a:xfrm>
            <a:off x="3314700" y="2362200"/>
            <a:ext cx="5829300" cy="4381500"/>
          </a:xfrm>
          <a:prstGeom prst="rect">
            <a:avLst/>
          </a:prstGeom>
        </p:spPr>
      </p:pic>
      <p:sp>
        <p:nvSpPr>
          <p:cNvPr id="2" name="Title 1"/>
          <p:cNvSpPr>
            <a:spLocks noGrp="1"/>
          </p:cNvSpPr>
          <p:nvPr>
            <p:ph type="title"/>
          </p:nvPr>
        </p:nvSpPr>
        <p:spPr>
          <a:xfrm>
            <a:off x="457200" y="0"/>
            <a:ext cx="8229600" cy="990600"/>
          </a:xfrm>
        </p:spPr>
        <p:txBody>
          <a:bodyPr>
            <a:normAutofit/>
          </a:bodyPr>
          <a:lstStyle/>
          <a:p>
            <a:r>
              <a:rPr lang="en-US" dirty="0" smtClean="0"/>
              <a:t>#3 is correct</a:t>
            </a:r>
            <a:r>
              <a:rPr lang="en-US" dirty="0" smtClean="0"/>
              <a:t>! 3 points!</a:t>
            </a:r>
            <a:endParaRPr lang="en-US" dirty="0"/>
          </a:p>
        </p:txBody>
      </p:sp>
      <p:sp>
        <p:nvSpPr>
          <p:cNvPr id="3" name="Content Placeholder 2"/>
          <p:cNvSpPr>
            <a:spLocks noGrp="1"/>
          </p:cNvSpPr>
          <p:nvPr>
            <p:ph idx="1"/>
          </p:nvPr>
        </p:nvSpPr>
        <p:spPr>
          <a:xfrm>
            <a:off x="457200" y="990600"/>
            <a:ext cx="8229600" cy="5135563"/>
          </a:xfrm>
        </p:spPr>
        <p:txBody>
          <a:bodyPr>
            <a:normAutofit fontScale="92500" lnSpcReduction="20000"/>
          </a:bodyPr>
          <a:lstStyle/>
          <a:p>
            <a:pPr marL="0" indent="0">
              <a:buNone/>
            </a:pPr>
            <a:r>
              <a:rPr lang="en-US" sz="3500" dirty="0" smtClean="0"/>
              <a:t>Guests to German homes should definitely be on time and bring flowers.  Just not those flowers traditionally used for funerals.</a:t>
            </a:r>
          </a:p>
          <a:p>
            <a:pPr>
              <a:buNone/>
            </a:pPr>
            <a:endParaRPr lang="en-US" dirty="0" smtClean="0"/>
          </a:p>
          <a:p>
            <a:pPr>
              <a:buNone/>
            </a:pPr>
            <a:endParaRPr lang="en-US" dirty="0" smtClean="0"/>
          </a:p>
          <a:p>
            <a:pPr>
              <a:buNone/>
            </a:pPr>
            <a:r>
              <a:rPr lang="en-US" i="1" dirty="0" smtClean="0"/>
              <a:t>Don’t ask for a </a:t>
            </a:r>
          </a:p>
          <a:p>
            <a:pPr>
              <a:buNone/>
            </a:pPr>
            <a:r>
              <a:rPr lang="en-US" i="1" dirty="0" smtClean="0"/>
              <a:t>second helping.  </a:t>
            </a:r>
          </a:p>
          <a:p>
            <a:pPr>
              <a:buNone/>
            </a:pPr>
            <a:r>
              <a:rPr lang="en-US" i="1" dirty="0" smtClean="0"/>
              <a:t>If you are </a:t>
            </a:r>
          </a:p>
          <a:p>
            <a:pPr>
              <a:buNone/>
            </a:pPr>
            <a:r>
              <a:rPr lang="en-US" i="1" dirty="0" smtClean="0"/>
              <a:t>offered one, </a:t>
            </a:r>
          </a:p>
          <a:p>
            <a:pPr>
              <a:buNone/>
            </a:pPr>
            <a:r>
              <a:rPr lang="en-US" i="1" dirty="0" smtClean="0"/>
              <a:t>take a </a:t>
            </a:r>
            <a:r>
              <a:rPr lang="en-US" i="1" u="sng" dirty="0" smtClean="0"/>
              <a:t>small</a:t>
            </a:r>
          </a:p>
          <a:p>
            <a:pPr>
              <a:buNone/>
            </a:pPr>
            <a:r>
              <a:rPr lang="en-US" i="1" dirty="0" smtClean="0"/>
              <a:t>portion.</a:t>
            </a:r>
            <a:endParaRPr lang="en-US" i="1" dirty="0"/>
          </a:p>
        </p:txBody>
      </p:sp>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urkish_slipper_socks-2.jpg"/>
          <p:cNvPicPr>
            <a:picLocks noChangeAspect="1"/>
          </p:cNvPicPr>
          <p:nvPr/>
        </p:nvPicPr>
        <p:blipFill>
          <a:blip r:embed="rId2" cstate="print"/>
          <a:stretch>
            <a:fillRect/>
          </a:stretch>
        </p:blipFill>
        <p:spPr>
          <a:xfrm>
            <a:off x="6629400" y="0"/>
            <a:ext cx="2514600" cy="3352800"/>
          </a:xfrm>
          <a:prstGeom prst="rect">
            <a:avLst/>
          </a:prstGeom>
        </p:spPr>
      </p:pic>
      <p:sp>
        <p:nvSpPr>
          <p:cNvPr id="2" name="Title 1"/>
          <p:cNvSpPr>
            <a:spLocks noGrp="1"/>
          </p:cNvSpPr>
          <p:nvPr>
            <p:ph type="title"/>
          </p:nvPr>
        </p:nvSpPr>
        <p:spPr>
          <a:xfrm>
            <a:off x="457200" y="274638"/>
            <a:ext cx="8229600" cy="2011362"/>
          </a:xfrm>
        </p:spPr>
        <p:txBody>
          <a:bodyPr>
            <a:normAutofit fontScale="90000"/>
          </a:bodyPr>
          <a:lstStyle/>
          <a:p>
            <a:pPr algn="l"/>
            <a:r>
              <a:rPr lang="en-US" dirty="0" smtClean="0"/>
              <a:t>You wear your new shoes </a:t>
            </a:r>
            <a:br>
              <a:rPr lang="en-US" dirty="0" smtClean="0"/>
            </a:br>
            <a:r>
              <a:rPr lang="en-US" dirty="0" smtClean="0"/>
              <a:t>to show your Turkish hosts </a:t>
            </a:r>
            <a:br>
              <a:rPr lang="en-US" dirty="0" smtClean="0"/>
            </a:br>
            <a:r>
              <a:rPr lang="en-US" dirty="0" smtClean="0"/>
              <a:t>during breakfast at their </a:t>
            </a:r>
            <a:br>
              <a:rPr lang="en-US" dirty="0" smtClean="0"/>
            </a:br>
            <a:r>
              <a:rPr lang="en-US" dirty="0" smtClean="0"/>
              <a:t>home.</a:t>
            </a:r>
            <a:endParaRPr lang="en-US" dirty="0"/>
          </a:p>
        </p:txBody>
      </p:sp>
      <p:sp>
        <p:nvSpPr>
          <p:cNvPr id="3" name="Content Placeholder 2"/>
          <p:cNvSpPr>
            <a:spLocks noGrp="1"/>
          </p:cNvSpPr>
          <p:nvPr>
            <p:ph idx="1"/>
          </p:nvPr>
        </p:nvSpPr>
        <p:spPr>
          <a:xfrm>
            <a:off x="304800" y="2819400"/>
            <a:ext cx="8229600" cy="3840163"/>
          </a:xfrm>
        </p:spPr>
        <p:txBody>
          <a:bodyPr/>
          <a:lstStyle/>
          <a:p>
            <a:pPr marL="514350" indent="-514350">
              <a:buAutoNum type="arabicPeriod"/>
            </a:pPr>
            <a:r>
              <a:rPr lang="en-US" dirty="0" smtClean="0"/>
              <a:t>You are very stylish.</a:t>
            </a:r>
          </a:p>
          <a:p>
            <a:pPr marL="514350" indent="-514350">
              <a:buAutoNum type="arabicPeriod"/>
            </a:pPr>
            <a:endParaRPr lang="en-US" sz="800" dirty="0" smtClean="0"/>
          </a:p>
          <a:p>
            <a:pPr marL="514350" indent="-514350">
              <a:buAutoNum type="arabicPeriod"/>
            </a:pPr>
            <a:r>
              <a:rPr lang="en-US" dirty="0" smtClean="0"/>
              <a:t>Switch the new shoes for slippers at the front door.</a:t>
            </a:r>
          </a:p>
          <a:p>
            <a:pPr marL="514350" indent="-514350">
              <a:buAutoNum type="arabicPeriod"/>
            </a:pPr>
            <a:endParaRPr lang="en-US" sz="800" dirty="0" smtClean="0"/>
          </a:p>
          <a:p>
            <a:pPr marL="514350" indent="-514350">
              <a:buAutoNum type="arabicPeriod"/>
            </a:pPr>
            <a:r>
              <a:rPr lang="en-US" dirty="0" smtClean="0"/>
              <a:t>Tell your hosts where you bought the shoes, they will want some for themselves.</a:t>
            </a:r>
          </a:p>
          <a:p>
            <a:pPr marL="514350" indent="-514350">
              <a:buAutoNum type="arabicPeriod"/>
            </a:pPr>
            <a:endParaRPr lang="en-US" dirty="0"/>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Did y</a:t>
            </a:r>
            <a:r>
              <a:rPr lang="en-US" dirty="0" smtClean="0"/>
              <a:t>ou </a:t>
            </a:r>
            <a:r>
              <a:rPr lang="en-US" dirty="0" smtClean="0"/>
              <a:t>chose #2?  You’re right</a:t>
            </a:r>
            <a:r>
              <a:rPr lang="en-US" dirty="0" smtClean="0"/>
              <a:t>. </a:t>
            </a:r>
            <a:br>
              <a:rPr lang="en-US" dirty="0" smtClean="0"/>
            </a:br>
            <a:r>
              <a:rPr lang="en-US" dirty="0" smtClean="0"/>
              <a:t>Three points.</a:t>
            </a:r>
            <a:endParaRPr lang="en-US" dirty="0"/>
          </a:p>
        </p:txBody>
      </p:sp>
      <p:pic>
        <p:nvPicPr>
          <p:cNvPr id="4" name="Content Placeholder 3" descr="TurkeyTemple.jpg"/>
          <p:cNvPicPr>
            <a:picLocks noGrp="1" noChangeAspect="1"/>
          </p:cNvPicPr>
          <p:nvPr>
            <p:ph idx="1"/>
          </p:nvPr>
        </p:nvPicPr>
        <p:blipFill>
          <a:blip r:embed="rId2" cstate="print"/>
          <a:stretch>
            <a:fillRect/>
          </a:stretch>
        </p:blipFill>
        <p:spPr>
          <a:xfrm>
            <a:off x="0" y="1371600"/>
            <a:ext cx="4165600" cy="3124200"/>
          </a:xfrm>
        </p:spPr>
      </p:pic>
      <p:sp>
        <p:nvSpPr>
          <p:cNvPr id="5" name="TextBox 4"/>
          <p:cNvSpPr txBox="1"/>
          <p:nvPr/>
        </p:nvSpPr>
        <p:spPr>
          <a:xfrm>
            <a:off x="4267200" y="1524000"/>
            <a:ext cx="4572000" cy="2862322"/>
          </a:xfrm>
          <a:prstGeom prst="rect">
            <a:avLst/>
          </a:prstGeom>
          <a:noFill/>
        </p:spPr>
        <p:txBody>
          <a:bodyPr wrap="square" rtlCol="0">
            <a:spAutoFit/>
          </a:bodyPr>
          <a:lstStyle/>
          <a:p>
            <a:r>
              <a:rPr lang="en-US" sz="3000" dirty="0" smtClean="0"/>
              <a:t>Take off your shoes even if your host tells you it’s okay not to.  They will have slippers by the front door for you to wear in the house.</a:t>
            </a:r>
            <a:endParaRPr lang="en-US" sz="3000" dirty="0"/>
          </a:p>
        </p:txBody>
      </p:sp>
      <p:sp>
        <p:nvSpPr>
          <p:cNvPr id="6" name="TextBox 5"/>
          <p:cNvSpPr txBox="1"/>
          <p:nvPr/>
        </p:nvSpPr>
        <p:spPr>
          <a:xfrm>
            <a:off x="381000" y="4724400"/>
            <a:ext cx="8382000" cy="1938992"/>
          </a:xfrm>
          <a:prstGeom prst="rect">
            <a:avLst/>
          </a:prstGeom>
          <a:noFill/>
        </p:spPr>
        <p:txBody>
          <a:bodyPr wrap="square" rtlCol="0">
            <a:spAutoFit/>
          </a:bodyPr>
          <a:lstStyle/>
          <a:p>
            <a:r>
              <a:rPr lang="en-US" sz="3000" i="1" dirty="0" smtClean="0"/>
              <a:t>Be sure to keep your feet flat on the floor showing the bottom of your feet is rude.  So is standing with your hands on your hips, pointing, and using the ‘okay’ sign.</a:t>
            </a:r>
            <a:endParaRPr lang="en-US" sz="3000" i="1" dirty="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xico_Salsa_02.jpg"/>
          <p:cNvPicPr>
            <a:picLocks noChangeAspect="1"/>
          </p:cNvPicPr>
          <p:nvPr/>
        </p:nvPicPr>
        <p:blipFill>
          <a:blip r:embed="rId2" cstate="print"/>
          <a:stretch>
            <a:fillRect/>
          </a:stretch>
        </p:blipFill>
        <p:spPr>
          <a:xfrm>
            <a:off x="4953000" y="1676400"/>
            <a:ext cx="4876800" cy="3657600"/>
          </a:xfrm>
          <a:prstGeom prst="rect">
            <a:avLst/>
          </a:prstGeom>
        </p:spPr>
      </p:pic>
      <p:sp>
        <p:nvSpPr>
          <p:cNvPr id="2" name="Title 1"/>
          <p:cNvSpPr>
            <a:spLocks noGrp="1"/>
          </p:cNvSpPr>
          <p:nvPr>
            <p:ph type="title"/>
          </p:nvPr>
        </p:nvSpPr>
        <p:spPr/>
        <p:txBody>
          <a:bodyPr>
            <a:normAutofit fontScale="90000"/>
          </a:bodyPr>
          <a:lstStyle/>
          <a:p>
            <a:r>
              <a:rPr lang="en-US" dirty="0" smtClean="0"/>
              <a:t>During your visit to Mexico you made sure to be on time at every meal.</a:t>
            </a:r>
            <a:endParaRPr lang="en-US" dirty="0"/>
          </a:p>
        </p:txBody>
      </p:sp>
      <p:sp>
        <p:nvSpPr>
          <p:cNvPr id="3" name="Content Placeholder 2"/>
          <p:cNvSpPr>
            <a:spLocks noGrp="1"/>
          </p:cNvSpPr>
          <p:nvPr>
            <p:ph idx="1"/>
          </p:nvPr>
        </p:nvSpPr>
        <p:spPr>
          <a:xfrm>
            <a:off x="152400" y="1981200"/>
            <a:ext cx="8534400" cy="4876800"/>
          </a:xfrm>
        </p:spPr>
        <p:txBody>
          <a:bodyPr>
            <a:normAutofit/>
          </a:bodyPr>
          <a:lstStyle/>
          <a:p>
            <a:pPr marL="514350" indent="-514350">
              <a:buFont typeface="+mj-lt"/>
              <a:buAutoNum type="arabicPeriod"/>
            </a:pPr>
            <a:r>
              <a:rPr lang="en-US" dirty="0" smtClean="0"/>
              <a:t>Oops.  Arriving early or </a:t>
            </a:r>
          </a:p>
          <a:p>
            <a:pPr marL="514350" indent="-514350">
              <a:buNone/>
            </a:pPr>
            <a:r>
              <a:rPr lang="en-US" dirty="0" smtClean="0"/>
              <a:t>      on time is inappropriate </a:t>
            </a:r>
          </a:p>
          <a:p>
            <a:pPr marL="514350" indent="-514350">
              <a:buNone/>
            </a:pPr>
            <a:r>
              <a:rPr lang="en-US" dirty="0" smtClean="0"/>
              <a:t>      in Mexico.</a:t>
            </a:r>
          </a:p>
          <a:p>
            <a:pPr marL="514350" indent="-514350">
              <a:buFont typeface="+mj-lt"/>
              <a:buAutoNum type="arabicPeriod"/>
            </a:pPr>
            <a:endParaRPr lang="en-US" sz="800" dirty="0" smtClean="0"/>
          </a:p>
          <a:p>
            <a:pPr marL="514350" indent="-514350">
              <a:buNone/>
            </a:pPr>
            <a:r>
              <a:rPr lang="en-US" dirty="0" smtClean="0"/>
              <a:t>2.	Good for you.  You are </a:t>
            </a:r>
          </a:p>
          <a:p>
            <a:pPr marL="514350" indent="-514350">
              <a:buNone/>
            </a:pPr>
            <a:r>
              <a:rPr lang="en-US" dirty="0" smtClean="0"/>
              <a:t>      prompt and the host </a:t>
            </a:r>
          </a:p>
          <a:p>
            <a:pPr marL="514350" indent="-514350">
              <a:buNone/>
            </a:pPr>
            <a:r>
              <a:rPr lang="en-US" dirty="0" smtClean="0"/>
              <a:t>      appreciates it.</a:t>
            </a:r>
          </a:p>
          <a:p>
            <a:pPr marL="514350" indent="-514350">
              <a:buFont typeface="+mj-lt"/>
              <a:buAutoNum type="arabicPeriod"/>
            </a:pPr>
            <a:endParaRPr lang="en-US" sz="800" dirty="0" smtClean="0"/>
          </a:p>
          <a:p>
            <a:pPr marL="514350" indent="-514350">
              <a:buNone/>
            </a:pPr>
            <a:r>
              <a:rPr lang="en-US" dirty="0" smtClean="0"/>
              <a:t>3.	Next time you will be sure to arrive just a little early to help the host.</a:t>
            </a:r>
            <a:endParaRPr lang="en-US"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xico.jpg"/>
          <p:cNvPicPr>
            <a:picLocks noChangeAspect="1"/>
          </p:cNvPicPr>
          <p:nvPr/>
        </p:nvPicPr>
        <p:blipFill>
          <a:blip r:embed="rId2" cstate="print"/>
          <a:stretch>
            <a:fillRect/>
          </a:stretch>
        </p:blipFill>
        <p:spPr>
          <a:xfrm>
            <a:off x="0" y="3822192"/>
            <a:ext cx="3794760" cy="3035808"/>
          </a:xfrm>
          <a:prstGeom prst="rect">
            <a:avLst/>
          </a:prstGeom>
        </p:spPr>
      </p:pic>
      <p:sp>
        <p:nvSpPr>
          <p:cNvPr id="2" name="Title 1"/>
          <p:cNvSpPr>
            <a:spLocks noGrp="1"/>
          </p:cNvSpPr>
          <p:nvPr>
            <p:ph type="title"/>
          </p:nvPr>
        </p:nvSpPr>
        <p:spPr/>
        <p:txBody>
          <a:bodyPr/>
          <a:lstStyle/>
          <a:p>
            <a:r>
              <a:rPr lang="en-US" dirty="0" smtClean="0"/>
              <a:t>#1 is the </a:t>
            </a:r>
            <a:r>
              <a:rPr lang="en-US" dirty="0" smtClean="0"/>
              <a:t>one</a:t>
            </a:r>
            <a:r>
              <a:rPr lang="en-US" dirty="0" smtClean="0"/>
              <a:t> </a:t>
            </a:r>
            <a:r>
              <a:rPr lang="en-US" dirty="0" smtClean="0"/>
              <a:t>and three points.</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pPr marL="0" indent="0">
              <a:buNone/>
            </a:pPr>
            <a:r>
              <a:rPr lang="en-US" dirty="0" smtClean="0"/>
              <a:t>Usually about 30 minutes late is right.  Check with friends to see if more time is necessary.</a:t>
            </a:r>
          </a:p>
          <a:p>
            <a:pPr marL="0" indent="0">
              <a:buNone/>
            </a:pPr>
            <a:endParaRPr lang="en-US" dirty="0" smtClean="0"/>
          </a:p>
          <a:p>
            <a:pPr marL="0" indent="0">
              <a:buNone/>
            </a:pPr>
            <a:r>
              <a:rPr lang="en-US" i="1" dirty="0" smtClean="0"/>
              <a:t>Sit down only when invited.  Only men give </a:t>
            </a:r>
          </a:p>
          <a:p>
            <a:pPr marL="0" indent="0">
              <a:buNone/>
            </a:pPr>
            <a:r>
              <a:rPr lang="en-US" i="1" dirty="0" smtClean="0"/>
              <a:t>                                     toasts.  Keep your hands </a:t>
            </a:r>
          </a:p>
          <a:p>
            <a:pPr marL="0" indent="0">
              <a:buNone/>
            </a:pPr>
            <a:r>
              <a:rPr lang="en-US" i="1" dirty="0" smtClean="0"/>
              <a:t>                                     visible while eating and be </a:t>
            </a:r>
          </a:p>
          <a:p>
            <a:pPr marL="0" indent="0">
              <a:buNone/>
            </a:pPr>
            <a:r>
              <a:rPr lang="en-US" i="1" dirty="0" smtClean="0"/>
              <a:t>                                     sure to leave a little food on </a:t>
            </a:r>
          </a:p>
          <a:p>
            <a:pPr marL="0" indent="0">
              <a:buNone/>
            </a:pPr>
            <a:r>
              <a:rPr lang="en-US" i="1" dirty="0" smtClean="0"/>
              <a:t>                                     your plate.</a:t>
            </a:r>
            <a:endParaRPr lang="en-US" i="1" dirty="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t>Let’s see how you did…</a:t>
            </a:r>
            <a:endParaRPr lang="en-US" dirty="0"/>
          </a:p>
        </p:txBody>
      </p:sp>
      <p:sp>
        <p:nvSpPr>
          <p:cNvPr id="3" name="Content Placeholder 2"/>
          <p:cNvSpPr>
            <a:spLocks noGrp="1"/>
          </p:cNvSpPr>
          <p:nvPr>
            <p:ph idx="1"/>
          </p:nvPr>
        </p:nvSpPr>
        <p:spPr>
          <a:xfrm>
            <a:off x="533400" y="990600"/>
            <a:ext cx="8229600" cy="4572000"/>
          </a:xfrm>
        </p:spPr>
        <p:txBody>
          <a:bodyPr>
            <a:normAutofit lnSpcReduction="10000"/>
          </a:bodyPr>
          <a:lstStyle/>
          <a:p>
            <a:pPr>
              <a:buNone/>
            </a:pPr>
            <a:r>
              <a:rPr lang="en-US" dirty="0" smtClean="0"/>
              <a:t>15-18 points – WORLD TRAVELER.   You could give James Bond a run for his money.</a:t>
            </a:r>
          </a:p>
          <a:p>
            <a:pPr>
              <a:buNone/>
            </a:pPr>
            <a:endParaRPr lang="en-US" sz="1200" dirty="0" smtClean="0"/>
          </a:p>
          <a:p>
            <a:pPr>
              <a:buNone/>
            </a:pPr>
            <a:r>
              <a:rPr lang="en-US" dirty="0" smtClean="0"/>
              <a:t>9-12 points – STILL LEARNING.  You probably won’t cause an international incident.  But don’t leave without your manners book either.</a:t>
            </a:r>
          </a:p>
          <a:p>
            <a:pPr>
              <a:buNone/>
            </a:pPr>
            <a:endParaRPr lang="en-US" sz="1200" dirty="0" smtClean="0"/>
          </a:p>
          <a:p>
            <a:pPr>
              <a:buNone/>
            </a:pPr>
            <a:r>
              <a:rPr lang="en-US" dirty="0" smtClean="0"/>
              <a:t>0-6 points – HOME BODY.  Obviously you need a refresher course in Mrs. Mosby’s Manners Class.</a:t>
            </a:r>
            <a:endParaRPr lang="en-US" dirty="0" smtClean="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grpId="0" nodeType="clickEffect">
                                  <p:stCondLst>
                                    <p:cond delay="0"/>
                                  </p:stCondLst>
                                  <p:iterate type="lt">
                                    <p:tmPct val="2353"/>
                                  </p:iterate>
                                  <p:childTnLst>
                                    <p:set>
                                      <p:cBhvr override="childStyle">
                                        <p:cTn id="6" dur="2000" fill="hold"/>
                                        <p:tgtEl>
                                          <p:spTgt spid="2"/>
                                        </p:tgtEl>
                                        <p:attrNameLst>
                                          <p:attrName>style.color</p:attrName>
                                        </p:attrNameLst>
                                      </p:cBhvr>
                                      <p:to>
                                        <p:clrVal>
                                          <a:schemeClr val="accent2"/>
                                        </p:clrVal>
                                      </p:to>
                                    </p:set>
                                    <p:set>
                                      <p:cBhvr>
                                        <p:cTn id="7" dur="2000" fill="hold"/>
                                        <p:tgtEl>
                                          <p:spTgt spid="2"/>
                                        </p:tgtEl>
                                        <p:attrNameLst>
                                          <p:attrName>fillcolor</p:attrName>
                                        </p:attrNameLst>
                                      </p:cBhvr>
                                      <p:to>
                                        <p:clrVal>
                                          <a:schemeClr val="accent2"/>
                                        </p:clrVal>
                                      </p:to>
                                    </p:set>
                                    <p:set>
                                      <p:cBhvr>
                                        <p:cTn id="8" dur="2000" fill="hold"/>
                                        <p:tgtEl>
                                          <p:spTgt spid="2"/>
                                        </p:tgtEl>
                                        <p:attrNameLst>
                                          <p:attrName>fill.type</p:attrName>
                                        </p:attrNameLst>
                                      </p:cBhvr>
                                      <p:to>
                                        <p:strVal val="solid"/>
                                      </p:to>
                                    </p:set>
                                  </p:childTnLst>
                                </p:cTn>
                              </p:par>
                            </p:childTnLst>
                          </p:cTn>
                        </p:par>
                        <p:par>
                          <p:cTn id="9" fill="hold">
                            <p:stCondLst>
                              <p:cond delay="2800"/>
                            </p:stCondLst>
                            <p:childTnLst>
                              <p:par>
                                <p:cTn id="10" presetID="16" presetClass="emph" presetSubtype="0" fill="hold" nodeType="afterEffect">
                                  <p:stCondLst>
                                    <p:cond delay="0"/>
                                  </p:stCondLst>
                                  <p:iterate type="lt">
                                    <p:tmPct val="1290"/>
                                  </p:iterate>
                                  <p:childTnLst>
                                    <p:set>
                                      <p:cBhvr override="childStyle">
                                        <p:cTn id="11" dur="2000" fill="hold"/>
                                        <p:tgtEl>
                                          <p:spTgt spid="3">
                                            <p:txEl>
                                              <p:pRg st="0" end="0"/>
                                            </p:txEl>
                                          </p:spTgt>
                                        </p:tgtEl>
                                        <p:attrNameLst>
                                          <p:attrName>style.color</p:attrName>
                                        </p:attrNameLst>
                                      </p:cBhvr>
                                      <p:to>
                                        <p:clrVal>
                                          <a:schemeClr val="folHlink"/>
                                        </p:clrVal>
                                      </p:to>
                                    </p:set>
                                    <p:set>
                                      <p:cBhvr>
                                        <p:cTn id="12" dur="2000" fill="hold"/>
                                        <p:tgtEl>
                                          <p:spTgt spid="3">
                                            <p:txEl>
                                              <p:pRg st="0" end="0"/>
                                            </p:txEl>
                                          </p:spTgt>
                                        </p:tgtEl>
                                        <p:attrNameLst>
                                          <p:attrName>fillcolor</p:attrName>
                                        </p:attrNameLst>
                                      </p:cBhvr>
                                      <p:to>
                                        <p:clrVal>
                                          <a:schemeClr val="folHlink"/>
                                        </p:clrVal>
                                      </p:to>
                                    </p:set>
                                    <p:set>
                                      <p:cBhvr>
                                        <p:cTn id="13" dur="2000" fill="hold"/>
                                        <p:tgtEl>
                                          <p:spTgt spid="3">
                                            <p:txEl>
                                              <p:pRg st="0" end="0"/>
                                            </p:txEl>
                                          </p:spTgt>
                                        </p:tgtEl>
                                        <p:attrNameLst>
                                          <p:attrName>fill.type</p:attrName>
                                        </p:attrNameLst>
                                      </p:cBhvr>
                                      <p:to>
                                        <p:strVal val="solid"/>
                                      </p:to>
                                    </p:set>
                                  </p:childTnLst>
                                </p:cTn>
                              </p:par>
                            </p:childTnLst>
                          </p:cTn>
                        </p:par>
                        <p:par>
                          <p:cTn id="14" fill="hold">
                            <p:stCondLst>
                              <p:cond delay="6400"/>
                            </p:stCondLst>
                            <p:childTnLst>
                              <p:par>
                                <p:cTn id="15" presetID="16" presetClass="emph" presetSubtype="0" fill="hold" nodeType="afterEffect">
                                  <p:stCondLst>
                                    <p:cond delay="0"/>
                                  </p:stCondLst>
                                  <p:iterate type="lt">
                                    <p:tmPct val="4000"/>
                                  </p:iterate>
                                  <p:childTnLst>
                                    <p:set>
                                      <p:cBhvr override="childStyle">
                                        <p:cTn id="16" dur="500" fill="hold"/>
                                        <p:tgtEl>
                                          <p:spTgt spid="3">
                                            <p:txEl>
                                              <p:pRg st="2" end="2"/>
                                            </p:txEl>
                                          </p:spTgt>
                                        </p:tgtEl>
                                        <p:attrNameLst>
                                          <p:attrName>style.color</p:attrName>
                                        </p:attrNameLst>
                                      </p:cBhvr>
                                      <p:to>
                                        <p:clrVal>
                                          <a:schemeClr val="hlink"/>
                                        </p:clrVal>
                                      </p:to>
                                    </p:set>
                                    <p:set>
                                      <p:cBhvr>
                                        <p:cTn id="17" dur="500" fill="hold"/>
                                        <p:tgtEl>
                                          <p:spTgt spid="3">
                                            <p:txEl>
                                              <p:pRg st="2" end="2"/>
                                            </p:txEl>
                                          </p:spTgt>
                                        </p:tgtEl>
                                        <p:attrNameLst>
                                          <p:attrName>fillcolor</p:attrName>
                                        </p:attrNameLst>
                                      </p:cBhvr>
                                      <p:to>
                                        <p:clrVal>
                                          <a:schemeClr val="hlink"/>
                                        </p:clrVal>
                                      </p:to>
                                    </p:set>
                                    <p:set>
                                      <p:cBhvr>
                                        <p:cTn id="18" dur="500" fill="hold"/>
                                        <p:tgtEl>
                                          <p:spTgt spid="3">
                                            <p:txEl>
                                              <p:pRg st="2" end="2"/>
                                            </p:txEl>
                                          </p:spTgt>
                                        </p:tgtEl>
                                        <p:attrNameLst>
                                          <p:attrName>fill.type</p:attrName>
                                        </p:attrNameLst>
                                      </p:cBhvr>
                                      <p:to>
                                        <p:strVal val="solid"/>
                                      </p:to>
                                    </p:set>
                                  </p:childTnLst>
                                </p:cTn>
                              </p:par>
                            </p:childTnLst>
                          </p:cTn>
                        </p:par>
                        <p:par>
                          <p:cTn id="19" fill="hold">
                            <p:stCondLst>
                              <p:cond delay="9120"/>
                            </p:stCondLst>
                            <p:childTnLst>
                              <p:par>
                                <p:cTn id="20" presetID="16" presetClass="emph" presetSubtype="0" fill="hold" nodeType="afterEffect">
                                  <p:stCondLst>
                                    <p:cond delay="0"/>
                                  </p:stCondLst>
                                  <p:iterate type="lt">
                                    <p:tmPct val="1763"/>
                                  </p:iterate>
                                  <p:childTnLst>
                                    <p:set>
                                      <p:cBhvr override="childStyle">
                                        <p:cTn id="21" dur="2000" fill="hold"/>
                                        <p:tgtEl>
                                          <p:spTgt spid="3">
                                            <p:txEl>
                                              <p:pRg st="4" end="4"/>
                                            </p:txEl>
                                          </p:spTgt>
                                        </p:tgtEl>
                                        <p:attrNameLst>
                                          <p:attrName>style.color</p:attrName>
                                        </p:attrNameLst>
                                      </p:cBhvr>
                                      <p:to>
                                        <p:clrVal>
                                          <a:srgbClr val="1DA616"/>
                                        </p:clrVal>
                                      </p:to>
                                    </p:set>
                                    <p:set>
                                      <p:cBhvr>
                                        <p:cTn id="22" dur="2000" fill="hold"/>
                                        <p:tgtEl>
                                          <p:spTgt spid="3">
                                            <p:txEl>
                                              <p:pRg st="4" end="4"/>
                                            </p:txEl>
                                          </p:spTgt>
                                        </p:tgtEl>
                                        <p:attrNameLst>
                                          <p:attrName>fillcolor</p:attrName>
                                        </p:attrNameLst>
                                      </p:cBhvr>
                                      <p:to>
                                        <p:clrVal>
                                          <a:srgbClr val="1DA616"/>
                                        </p:clrVal>
                                      </p:to>
                                    </p:set>
                                    <p:set>
                                      <p:cBhvr>
                                        <p:cTn id="23" dur="2000" fill="hold"/>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1600200"/>
            <a:ext cx="8229600" cy="5257800"/>
          </a:xfrm>
        </p:spPr>
        <p:txBody>
          <a:bodyPr>
            <a:noAutofit/>
          </a:bodyPr>
          <a:lstStyle/>
          <a:p>
            <a:pPr marL="0" indent="0">
              <a:buNone/>
            </a:pPr>
            <a:r>
              <a:rPr lang="en-US" sz="3600" dirty="0" smtClean="0"/>
              <a:t>Eating outside of the United States might be more complex than you think!  </a:t>
            </a:r>
            <a:r>
              <a:rPr lang="en-US" sz="3600" dirty="0" smtClean="0"/>
              <a:t>Let’s make it a game.  Give </a:t>
            </a:r>
            <a:r>
              <a:rPr lang="en-US" sz="3600" dirty="0" smtClean="0"/>
              <a:t>the following quiz a </a:t>
            </a:r>
            <a:r>
              <a:rPr lang="en-US" sz="3600" dirty="0" smtClean="0"/>
              <a:t>try.  Receive three points for each answer you get right.  Zero points for wrong answers.  Add your points as you go.  Share your score with your classmates to see </a:t>
            </a:r>
            <a:r>
              <a:rPr lang="en-US" sz="3600" dirty="0" smtClean="0"/>
              <a:t>just </a:t>
            </a:r>
            <a:r>
              <a:rPr lang="en-US" sz="3600" dirty="0" smtClean="0"/>
              <a:t>how </a:t>
            </a:r>
            <a:r>
              <a:rPr lang="en-US" sz="3600" dirty="0" smtClean="0"/>
              <a:t>‘worldly’ you really are</a:t>
            </a:r>
            <a:r>
              <a:rPr lang="en-US" sz="3600" dirty="0" smtClean="0"/>
              <a:t>.</a:t>
            </a:r>
          </a:p>
          <a:p>
            <a:pPr marL="0" indent="0">
              <a:buNone/>
            </a:pPr>
            <a:r>
              <a:rPr lang="en-US" sz="3600" dirty="0" smtClean="0"/>
              <a:t> </a:t>
            </a:r>
            <a:r>
              <a:rPr lang="en-US" sz="2400" i="1" dirty="0" smtClean="0"/>
              <a:t>Just click your mouse each time you wish to go to the next page.</a:t>
            </a:r>
            <a:endParaRPr lang="en-US" sz="2400" dirty="0"/>
          </a:p>
        </p:txBody>
      </p:sp>
      <p:pic>
        <p:nvPicPr>
          <p:cNvPr id="4" name="Picture 3" descr="StillTasty.png"/>
          <p:cNvPicPr>
            <a:picLocks noChangeAspect="1"/>
          </p:cNvPicPr>
          <p:nvPr/>
        </p:nvPicPr>
        <p:blipFill>
          <a:blip r:embed="rId2" cstate="print"/>
          <a:srcRect t="8974" b="52279"/>
          <a:stretch>
            <a:fillRect/>
          </a:stretch>
        </p:blipFill>
        <p:spPr>
          <a:xfrm>
            <a:off x="609600" y="304800"/>
            <a:ext cx="7620000" cy="12954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 Australia if you are offered “Tea” what is it and when is it served?</a:t>
            </a:r>
            <a:endParaRPr lang="en-US" dirty="0"/>
          </a:p>
        </p:txBody>
      </p:sp>
      <p:sp>
        <p:nvSpPr>
          <p:cNvPr id="3" name="Content Placeholder 2"/>
          <p:cNvSpPr>
            <a:spLocks noGrp="1"/>
          </p:cNvSpPr>
          <p:nvPr>
            <p:ph idx="1"/>
          </p:nvPr>
        </p:nvSpPr>
        <p:spPr>
          <a:xfrm>
            <a:off x="457200" y="1600201"/>
            <a:ext cx="7772400" cy="1219200"/>
          </a:xfrm>
        </p:spPr>
        <p:txBody>
          <a:bodyPr>
            <a:normAutofit/>
          </a:bodyPr>
          <a:lstStyle/>
          <a:p>
            <a:pPr marL="514350" indent="-514350">
              <a:buFont typeface="+mj-lt"/>
              <a:buAutoNum type="arabicPeriod"/>
            </a:pPr>
            <a:r>
              <a:rPr lang="en-US" sz="3000" dirty="0" smtClean="0"/>
              <a:t>It’s a brown beverage served when you are thirsty.</a:t>
            </a:r>
          </a:p>
          <a:p>
            <a:endParaRPr lang="en-US" dirty="0"/>
          </a:p>
        </p:txBody>
      </p:sp>
      <p:sp>
        <p:nvSpPr>
          <p:cNvPr id="4" name="TextBox 3"/>
          <p:cNvSpPr txBox="1"/>
          <p:nvPr/>
        </p:nvSpPr>
        <p:spPr>
          <a:xfrm>
            <a:off x="381000" y="3048000"/>
            <a:ext cx="5105400" cy="1046440"/>
          </a:xfrm>
          <a:prstGeom prst="rect">
            <a:avLst/>
          </a:prstGeom>
          <a:noFill/>
        </p:spPr>
        <p:txBody>
          <a:bodyPr wrap="square" rtlCol="0">
            <a:spAutoFit/>
          </a:bodyPr>
          <a:lstStyle/>
          <a:p>
            <a:pPr marL="514350" indent="-514350"/>
            <a:r>
              <a:rPr lang="en-US" sz="3200" dirty="0" smtClean="0"/>
              <a:t>2.  </a:t>
            </a:r>
            <a:r>
              <a:rPr lang="en-US" sz="3000" dirty="0" smtClean="0"/>
              <a:t>It’s an evening meal served between 6pm &amp;</a:t>
            </a:r>
            <a:r>
              <a:rPr lang="en-US" sz="3000" dirty="0"/>
              <a:t> </a:t>
            </a:r>
            <a:r>
              <a:rPr lang="en-US" sz="3000" dirty="0" smtClean="0"/>
              <a:t>8 pm.</a:t>
            </a:r>
          </a:p>
        </p:txBody>
      </p:sp>
      <p:sp>
        <p:nvSpPr>
          <p:cNvPr id="6" name="TextBox 5"/>
          <p:cNvSpPr txBox="1"/>
          <p:nvPr/>
        </p:nvSpPr>
        <p:spPr>
          <a:xfrm>
            <a:off x="457200" y="4572000"/>
            <a:ext cx="5029200" cy="1477328"/>
          </a:xfrm>
          <a:prstGeom prst="rect">
            <a:avLst/>
          </a:prstGeom>
          <a:noFill/>
        </p:spPr>
        <p:txBody>
          <a:bodyPr wrap="square" rtlCol="0">
            <a:spAutoFit/>
          </a:bodyPr>
          <a:lstStyle/>
          <a:p>
            <a:pPr marL="514350" indent="-514350"/>
            <a:r>
              <a:rPr lang="en-US" sz="3000" dirty="0" smtClean="0"/>
              <a:t>3.   It’s snacks served to a bunch of ladies gossiping in the afternoon. </a:t>
            </a:r>
            <a:endParaRPr lang="en-US" sz="3000" dirty="0"/>
          </a:p>
        </p:txBody>
      </p:sp>
      <p:pic>
        <p:nvPicPr>
          <p:cNvPr id="9" name="Picture 8" descr="australia_kangaroo.jpg"/>
          <p:cNvPicPr>
            <a:picLocks noChangeAspect="1"/>
          </p:cNvPicPr>
          <p:nvPr/>
        </p:nvPicPr>
        <p:blipFill>
          <a:blip r:embed="rId3" cstate="print"/>
          <a:stretch>
            <a:fillRect/>
          </a:stretch>
        </p:blipFill>
        <p:spPr>
          <a:xfrm flipH="1">
            <a:off x="5410200" y="2667000"/>
            <a:ext cx="3390900" cy="3911600"/>
          </a:xfrm>
          <a:prstGeom prst="rect">
            <a:avLst/>
          </a:prstGeom>
        </p:spPr>
      </p:pic>
    </p:spTree>
  </p:cSld>
  <p:clrMapOvr>
    <a:masterClrMapping/>
  </p:clrMapOvr>
  <p:transition spd="slow">
    <p:sndAc>
      <p:stSnd>
        <p:snd r:embed="rId2" name="bomb.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you chose #2 YOU are correct</a:t>
            </a:r>
            <a:r>
              <a:rPr lang="en-US" dirty="0" smtClean="0"/>
              <a:t>!</a:t>
            </a:r>
            <a:br>
              <a:rPr lang="en-US" dirty="0" smtClean="0"/>
            </a:br>
            <a:r>
              <a:rPr lang="en-US" dirty="0" smtClean="0"/>
              <a:t>Give yourself 3 points!</a:t>
            </a:r>
            <a:endParaRPr lang="en-US" dirty="0"/>
          </a:p>
        </p:txBody>
      </p:sp>
      <p:sp>
        <p:nvSpPr>
          <p:cNvPr id="3" name="Content Placeholder 2"/>
          <p:cNvSpPr>
            <a:spLocks noGrp="1"/>
          </p:cNvSpPr>
          <p:nvPr>
            <p:ph idx="1"/>
          </p:nvPr>
        </p:nvSpPr>
        <p:spPr/>
        <p:txBody>
          <a:bodyPr/>
          <a:lstStyle/>
          <a:p>
            <a:r>
              <a:rPr lang="en-US" dirty="0" smtClean="0"/>
              <a:t>Tea is what many Australians call the evening meal you may refer to as dinner or supper here in the South.</a:t>
            </a:r>
          </a:p>
          <a:p>
            <a:endParaRPr lang="en-US" dirty="0"/>
          </a:p>
          <a:p>
            <a:pPr>
              <a:buNone/>
            </a:pPr>
            <a:r>
              <a:rPr lang="en-US" i="1" dirty="0" smtClean="0"/>
              <a:t>And yes it’s true they</a:t>
            </a:r>
          </a:p>
          <a:p>
            <a:pPr>
              <a:buNone/>
            </a:pPr>
            <a:r>
              <a:rPr lang="en-US" i="1" dirty="0" smtClean="0"/>
              <a:t> also eat kangaroos.</a:t>
            </a:r>
            <a:endParaRPr lang="en-US" i="1" dirty="0"/>
          </a:p>
        </p:txBody>
      </p:sp>
      <p:pic>
        <p:nvPicPr>
          <p:cNvPr id="4" name="Picture 3" descr="kangaroo-meat.jpg"/>
          <p:cNvPicPr>
            <a:picLocks noChangeAspect="1"/>
          </p:cNvPicPr>
          <p:nvPr/>
        </p:nvPicPr>
        <p:blipFill>
          <a:blip r:embed="rId3" cstate="print"/>
          <a:stretch>
            <a:fillRect/>
          </a:stretch>
        </p:blipFill>
        <p:spPr>
          <a:xfrm>
            <a:off x="4114800" y="3429000"/>
            <a:ext cx="4457700" cy="3057525"/>
          </a:xfrm>
          <a:prstGeom prst="rect">
            <a:avLst/>
          </a:prstGeom>
        </p:spPr>
      </p:pic>
    </p:spTree>
  </p:cSld>
  <p:clrMapOvr>
    <a:masterClrMapping/>
  </p:clrMapOvr>
  <p:transition spd="slow">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4" presetClass="emph" presetSubtype="0" fill="hold" nodeType="clickEffect">
                                  <p:stCondLst>
                                    <p:cond delay="0"/>
                                  </p:stCondLst>
                                  <p:childTnLst>
                                    <p:animClr clrSpc="hsl">
                                      <p:cBhvr override="childStyle">
                                        <p:cTn id="11" dur="500" fill="hold"/>
                                        <p:tgtEl>
                                          <p:spTgt spid="4"/>
                                        </p:tgtEl>
                                        <p:attrNameLst>
                                          <p:attrName>style.color</p:attrName>
                                        </p:attrNameLst>
                                      </p:cBhvr>
                                      <p:by>
                                        <p:hsl h="0" s="-12549" l="-25098"/>
                                      </p:by>
                                    </p:animClr>
                                    <p:animClr clrSpc="hsl">
                                      <p:cBhvr>
                                        <p:cTn id="12" dur="500" fill="hold"/>
                                        <p:tgtEl>
                                          <p:spTgt spid="4"/>
                                        </p:tgtEl>
                                        <p:attrNameLst>
                                          <p:attrName>fillcolor</p:attrName>
                                        </p:attrNameLst>
                                      </p:cBhvr>
                                      <p:by>
                                        <p:hsl h="0" s="-12549" l="-25098"/>
                                      </p:by>
                                    </p:animClr>
                                    <p:animClr clrSpc="hsl">
                                      <p:cBhvr>
                                        <p:cTn id="13" dur="500" fill="hold"/>
                                        <p:tgtEl>
                                          <p:spTgt spid="4"/>
                                        </p:tgtEl>
                                        <p:attrNameLst>
                                          <p:attrName>stroke.color</p:attrName>
                                        </p:attrNameLst>
                                      </p:cBhvr>
                                      <p:by>
                                        <p:hsl h="0" s="-12549" l="-25098"/>
                                      </p:by>
                                    </p:animClr>
                                    <p:set>
                                      <p:cBhvr>
                                        <p:cTn id="14"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0"/>
            <a:ext cx="4953000" cy="2895600"/>
          </a:xfrm>
        </p:spPr>
        <p:txBody>
          <a:bodyPr>
            <a:normAutofit/>
          </a:bodyPr>
          <a:lstStyle/>
          <a:p>
            <a:r>
              <a:rPr lang="en-US" sz="3600" dirty="0" smtClean="0"/>
              <a:t>While visiting some friends in India you notice the host licking his fingers </a:t>
            </a:r>
            <a:r>
              <a:rPr lang="en-US" sz="3600" dirty="0" smtClean="0"/>
              <a:t>as </a:t>
            </a:r>
            <a:r>
              <a:rPr lang="en-US" sz="3600" dirty="0" smtClean="0"/>
              <a:t>he eats.</a:t>
            </a:r>
            <a:endParaRPr lang="en-US" sz="3600" dirty="0"/>
          </a:p>
        </p:txBody>
      </p:sp>
      <p:sp>
        <p:nvSpPr>
          <p:cNvPr id="3" name="Content Placeholder 2"/>
          <p:cNvSpPr>
            <a:spLocks noGrp="1"/>
          </p:cNvSpPr>
          <p:nvPr>
            <p:ph idx="1"/>
          </p:nvPr>
        </p:nvSpPr>
        <p:spPr>
          <a:xfrm>
            <a:off x="304800" y="3170237"/>
            <a:ext cx="8229600" cy="3687763"/>
          </a:xfrm>
        </p:spPr>
        <p:txBody>
          <a:bodyPr>
            <a:normAutofit lnSpcReduction="10000"/>
          </a:bodyPr>
          <a:lstStyle/>
          <a:p>
            <a:pPr marL="514350" indent="-514350">
              <a:buFont typeface="+mj-lt"/>
              <a:buAutoNum type="arabicPeriod"/>
            </a:pPr>
            <a:r>
              <a:rPr lang="en-US" dirty="0" smtClean="0"/>
              <a:t>He’s got the right idea!  Enjoying every last drop.</a:t>
            </a:r>
          </a:p>
          <a:p>
            <a:pPr marL="514350" indent="-514350">
              <a:buNone/>
            </a:pPr>
            <a:endParaRPr lang="en-US" dirty="0" smtClean="0"/>
          </a:p>
          <a:p>
            <a:pPr marL="514350" indent="-514350">
              <a:buNone/>
            </a:pPr>
            <a:r>
              <a:rPr lang="en-US" dirty="0" smtClean="0"/>
              <a:t>2.	</a:t>
            </a:r>
            <a:r>
              <a:rPr lang="en-US" dirty="0" err="1" smtClean="0"/>
              <a:t>Ewwwww</a:t>
            </a:r>
            <a:r>
              <a:rPr lang="en-US" dirty="0" smtClean="0"/>
              <a:t> – gross.</a:t>
            </a:r>
          </a:p>
          <a:p>
            <a:pPr marL="514350" indent="-514350">
              <a:buNone/>
            </a:pPr>
            <a:endParaRPr lang="en-US" dirty="0" smtClean="0"/>
          </a:p>
          <a:p>
            <a:pPr marL="514350" indent="-514350">
              <a:buNone/>
            </a:pPr>
            <a:r>
              <a:rPr lang="en-US" dirty="0" smtClean="0"/>
              <a:t>3.	When I do that at home my mom yells at me.  Shouldn’t his mom yell at him too?</a:t>
            </a:r>
          </a:p>
          <a:p>
            <a:endParaRPr lang="en-US" dirty="0"/>
          </a:p>
        </p:txBody>
      </p:sp>
      <p:pic>
        <p:nvPicPr>
          <p:cNvPr id="4" name="Picture 3" descr="in-lgflag.gif"/>
          <p:cNvPicPr>
            <a:picLocks noChangeAspect="1"/>
          </p:cNvPicPr>
          <p:nvPr/>
        </p:nvPicPr>
        <p:blipFill>
          <a:blip r:embed="rId2" cstate="print"/>
          <a:stretch>
            <a:fillRect/>
          </a:stretch>
        </p:blipFill>
        <p:spPr>
          <a:xfrm>
            <a:off x="0" y="0"/>
            <a:ext cx="4314825" cy="2876550"/>
          </a:xfrm>
          <a:prstGeom prst="rect">
            <a:avLst/>
          </a:prstGeom>
        </p:spPr>
      </p:pic>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ndia_tajmahal_2003_06_252.jpg"/>
          <p:cNvPicPr>
            <a:picLocks noChangeAspect="1"/>
          </p:cNvPicPr>
          <p:nvPr/>
        </p:nvPicPr>
        <p:blipFill>
          <a:blip r:embed="rId2" cstate="print"/>
          <a:stretch>
            <a:fillRect/>
          </a:stretch>
        </p:blipFill>
        <p:spPr>
          <a:xfrm>
            <a:off x="762000" y="1295400"/>
            <a:ext cx="2857500" cy="2924175"/>
          </a:xfrm>
          <a:prstGeom prst="rect">
            <a:avLst/>
          </a:prstGeom>
        </p:spPr>
      </p:pic>
      <p:pic>
        <p:nvPicPr>
          <p:cNvPr id="4" name="Picture 3" descr="hand.jpg"/>
          <p:cNvPicPr>
            <a:picLocks noChangeAspect="1"/>
          </p:cNvPicPr>
          <p:nvPr/>
        </p:nvPicPr>
        <p:blipFill>
          <a:blip r:embed="rId3" cstate="print"/>
          <a:stretch>
            <a:fillRect/>
          </a:stretch>
        </p:blipFill>
        <p:spPr>
          <a:xfrm rot="17558521">
            <a:off x="6549633" y="3030937"/>
            <a:ext cx="3784600" cy="4495800"/>
          </a:xfrm>
          <a:prstGeom prst="rect">
            <a:avLst/>
          </a:prstGeom>
        </p:spPr>
      </p:pic>
      <p:sp>
        <p:nvSpPr>
          <p:cNvPr id="2" name="TextBox 1"/>
          <p:cNvSpPr txBox="1"/>
          <p:nvPr/>
        </p:nvSpPr>
        <p:spPr>
          <a:xfrm>
            <a:off x="381000" y="381000"/>
            <a:ext cx="8458200" cy="6401753"/>
          </a:xfrm>
          <a:prstGeom prst="rect">
            <a:avLst/>
          </a:prstGeom>
          <a:noFill/>
        </p:spPr>
        <p:txBody>
          <a:bodyPr wrap="square" rtlCol="0">
            <a:spAutoFit/>
          </a:bodyPr>
          <a:lstStyle/>
          <a:p>
            <a:r>
              <a:rPr lang="en-US" sz="4000" dirty="0" smtClean="0"/>
              <a:t>If you selected #1 you are correct</a:t>
            </a:r>
            <a:r>
              <a:rPr lang="en-US" sz="4000" dirty="0" smtClean="0"/>
              <a:t>!   </a:t>
            </a:r>
          </a:p>
          <a:p>
            <a:r>
              <a:rPr lang="en-US" sz="4000" dirty="0" smtClean="0"/>
              <a:t> </a:t>
            </a:r>
            <a:r>
              <a:rPr lang="en-US" sz="4000" dirty="0" smtClean="0"/>
              <a:t>                         </a:t>
            </a:r>
            <a:r>
              <a:rPr lang="en-US" sz="4000" dirty="0" smtClean="0"/>
              <a:t>    Three points for you.</a:t>
            </a:r>
            <a:endParaRPr lang="en-US" sz="4000" dirty="0" smtClean="0"/>
          </a:p>
          <a:p>
            <a:endParaRPr lang="en-US" sz="2400" dirty="0" smtClean="0"/>
          </a:p>
          <a:p>
            <a:r>
              <a:rPr lang="en-US" dirty="0" smtClean="0"/>
              <a:t>                                                                  </a:t>
            </a:r>
            <a:r>
              <a:rPr lang="en-US" sz="3200" dirty="0" smtClean="0"/>
              <a:t>Many </a:t>
            </a:r>
            <a:r>
              <a:rPr lang="en-US" sz="3200" dirty="0" smtClean="0"/>
              <a:t>foods in India are </a:t>
            </a:r>
            <a:endParaRPr lang="en-US" sz="3200" dirty="0" smtClean="0"/>
          </a:p>
          <a:p>
            <a:r>
              <a:rPr lang="en-US" sz="3200" dirty="0" smtClean="0"/>
              <a:t> </a:t>
            </a:r>
            <a:r>
              <a:rPr lang="en-US" sz="3200" dirty="0" smtClean="0"/>
              <a:t>                                    </a:t>
            </a:r>
            <a:r>
              <a:rPr lang="en-US" sz="3200" dirty="0" smtClean="0"/>
              <a:t>eaten </a:t>
            </a:r>
            <a:r>
              <a:rPr lang="en-US" sz="3200" dirty="0" smtClean="0"/>
              <a:t>with the hand and</a:t>
            </a:r>
          </a:p>
          <a:p>
            <a:r>
              <a:rPr lang="en-US" sz="3200" dirty="0" smtClean="0"/>
              <a:t>                                    </a:t>
            </a:r>
            <a:r>
              <a:rPr lang="en-US" sz="3200" dirty="0" smtClean="0"/>
              <a:t> </a:t>
            </a:r>
            <a:r>
              <a:rPr lang="en-US" sz="3200" dirty="0" smtClean="0"/>
              <a:t>licking is perfectly okay.</a:t>
            </a:r>
          </a:p>
          <a:p>
            <a:endParaRPr lang="en-US" dirty="0" smtClean="0"/>
          </a:p>
          <a:p>
            <a:r>
              <a:rPr lang="en-US" sz="3200" i="1" dirty="0" smtClean="0"/>
              <a:t>                                   Make </a:t>
            </a:r>
            <a:r>
              <a:rPr lang="en-US" sz="3200" i="1" dirty="0" smtClean="0"/>
              <a:t>sure you </a:t>
            </a:r>
            <a:endParaRPr lang="en-US" sz="3200" i="1" dirty="0" smtClean="0"/>
          </a:p>
          <a:p>
            <a:r>
              <a:rPr lang="en-US" sz="3200" i="1" dirty="0" smtClean="0"/>
              <a:t>wash </a:t>
            </a:r>
            <a:r>
              <a:rPr lang="en-US" sz="3200" i="1" dirty="0" smtClean="0"/>
              <a:t>your hands </a:t>
            </a:r>
            <a:r>
              <a:rPr lang="en-US" sz="3200" i="1" dirty="0" smtClean="0"/>
              <a:t>well </a:t>
            </a:r>
            <a:r>
              <a:rPr lang="en-US" sz="3200" i="1" dirty="0" smtClean="0"/>
              <a:t>– don’t </a:t>
            </a:r>
            <a:r>
              <a:rPr lang="en-US" sz="3200" i="1" dirty="0" smtClean="0"/>
              <a:t>you</a:t>
            </a:r>
          </a:p>
          <a:p>
            <a:r>
              <a:rPr lang="en-US" sz="3200" i="1" dirty="0" smtClean="0"/>
              <a:t>always</a:t>
            </a:r>
            <a:r>
              <a:rPr lang="en-US" sz="3200" i="1" dirty="0" smtClean="0"/>
              <a:t>?! </a:t>
            </a:r>
            <a:r>
              <a:rPr lang="en-US" sz="3200" i="1" dirty="0" smtClean="0"/>
              <a:t> </a:t>
            </a:r>
            <a:r>
              <a:rPr lang="en-US" sz="3200" i="1" dirty="0" smtClean="0"/>
              <a:t>Fingers are </a:t>
            </a:r>
            <a:r>
              <a:rPr lang="en-US" sz="3200" i="1" dirty="0" smtClean="0"/>
              <a:t>utensils </a:t>
            </a:r>
            <a:r>
              <a:rPr lang="en-US" sz="3200" i="1" dirty="0" smtClean="0"/>
              <a:t>in</a:t>
            </a:r>
          </a:p>
          <a:p>
            <a:r>
              <a:rPr lang="en-US" sz="3200" i="1" dirty="0" smtClean="0"/>
              <a:t>India</a:t>
            </a:r>
            <a:r>
              <a:rPr lang="en-US" sz="3200" i="1" dirty="0" smtClean="0"/>
              <a:t>.  NEVER eat or </a:t>
            </a:r>
            <a:r>
              <a:rPr lang="en-US" sz="3200" i="1" dirty="0" smtClean="0"/>
              <a:t>shake </a:t>
            </a:r>
            <a:r>
              <a:rPr lang="en-US" sz="3200" i="1" dirty="0" smtClean="0"/>
              <a:t>hands with </a:t>
            </a:r>
            <a:endParaRPr lang="en-US" sz="3200" i="1" dirty="0" smtClean="0"/>
          </a:p>
          <a:p>
            <a:r>
              <a:rPr lang="en-US" sz="3200" i="1" dirty="0" smtClean="0"/>
              <a:t>your </a:t>
            </a:r>
            <a:r>
              <a:rPr lang="en-US" sz="3200" i="1" dirty="0" smtClean="0"/>
              <a:t>left </a:t>
            </a:r>
            <a:r>
              <a:rPr lang="en-US" sz="3200" i="1" dirty="0" smtClean="0"/>
              <a:t>hand, sit on it if you have to.  This </a:t>
            </a:r>
          </a:p>
          <a:p>
            <a:r>
              <a:rPr lang="en-US" sz="3200" i="1" dirty="0" smtClean="0"/>
              <a:t>hand is reserved </a:t>
            </a:r>
            <a:r>
              <a:rPr lang="en-US" sz="3200" i="1" dirty="0" smtClean="0"/>
              <a:t>for unsanitary things.</a:t>
            </a:r>
            <a:endParaRPr lang="en-US" sz="3200" i="1" dirty="0"/>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iant-panda-china-big1.jpg"/>
          <p:cNvPicPr>
            <a:picLocks noChangeAspect="1"/>
          </p:cNvPicPr>
          <p:nvPr/>
        </p:nvPicPr>
        <p:blipFill>
          <a:blip r:embed="rId2" cstate="print"/>
          <a:stretch>
            <a:fillRect/>
          </a:stretch>
        </p:blipFill>
        <p:spPr>
          <a:xfrm>
            <a:off x="4819650" y="0"/>
            <a:ext cx="4324350" cy="3086399"/>
          </a:xfrm>
          <a:prstGeom prst="rect">
            <a:avLst/>
          </a:prstGeom>
        </p:spPr>
      </p:pic>
      <p:sp>
        <p:nvSpPr>
          <p:cNvPr id="2" name="TextBox 1"/>
          <p:cNvSpPr txBox="1"/>
          <p:nvPr/>
        </p:nvSpPr>
        <p:spPr>
          <a:xfrm>
            <a:off x="152400" y="304800"/>
            <a:ext cx="8991600" cy="6740307"/>
          </a:xfrm>
          <a:prstGeom prst="rect">
            <a:avLst/>
          </a:prstGeom>
          <a:noFill/>
        </p:spPr>
        <p:txBody>
          <a:bodyPr wrap="square" rtlCol="0">
            <a:spAutoFit/>
          </a:bodyPr>
          <a:lstStyle/>
          <a:p>
            <a:r>
              <a:rPr lang="en-US" sz="3000" dirty="0" smtClean="0"/>
              <a:t>At lunch in China you notice</a:t>
            </a:r>
          </a:p>
          <a:p>
            <a:r>
              <a:rPr lang="en-US" sz="3000" dirty="0" smtClean="0"/>
              <a:t>everyone using chopsticks</a:t>
            </a:r>
          </a:p>
          <a:p>
            <a:r>
              <a:rPr lang="en-US" sz="3000" dirty="0" smtClean="0"/>
              <a:t>to move food from the </a:t>
            </a:r>
          </a:p>
          <a:p>
            <a:r>
              <a:rPr lang="en-US" sz="3000" dirty="0" smtClean="0"/>
              <a:t>center of the table to their </a:t>
            </a:r>
          </a:p>
          <a:p>
            <a:r>
              <a:rPr lang="en-US" sz="3000" dirty="0" smtClean="0"/>
              <a:t>Individual bowls.  If you try</a:t>
            </a:r>
          </a:p>
          <a:p>
            <a:r>
              <a:rPr lang="en-US" sz="3000" dirty="0" smtClean="0"/>
              <a:t>to use your chopsticks to </a:t>
            </a:r>
          </a:p>
          <a:p>
            <a:r>
              <a:rPr lang="en-US" sz="3000" dirty="0" smtClean="0"/>
              <a:t>pinch the food you will starve.  Instead you use one chopstick to spear your food.  Yummy! </a:t>
            </a:r>
          </a:p>
          <a:p>
            <a:endParaRPr lang="en-US" sz="1400" dirty="0" smtClean="0"/>
          </a:p>
          <a:p>
            <a:pPr marL="514350" indent="-514350">
              <a:buAutoNum type="arabicPeriod"/>
            </a:pPr>
            <a:r>
              <a:rPr lang="en-US" sz="3000" dirty="0" smtClean="0"/>
              <a:t>Respect the chopsticks.   NEVER spear food.</a:t>
            </a:r>
          </a:p>
          <a:p>
            <a:pPr marL="514350" indent="-514350">
              <a:buAutoNum type="arabicPeriod"/>
            </a:pPr>
            <a:endParaRPr lang="en-US" sz="1400" dirty="0" smtClean="0"/>
          </a:p>
          <a:p>
            <a:pPr marL="514350" indent="-514350">
              <a:buAutoNum type="arabicPeriod"/>
            </a:pPr>
            <a:r>
              <a:rPr lang="en-US" sz="3000" dirty="0" smtClean="0"/>
              <a:t>Pick up the platter and rake some of the food into your bowl.</a:t>
            </a:r>
          </a:p>
          <a:p>
            <a:pPr marL="514350" indent="-514350">
              <a:buAutoNum type="arabicPeriod"/>
            </a:pPr>
            <a:endParaRPr lang="en-US" sz="1400" dirty="0" smtClean="0"/>
          </a:p>
          <a:p>
            <a:pPr marL="514350" indent="-514350">
              <a:buAutoNum type="arabicPeriod"/>
            </a:pPr>
            <a:r>
              <a:rPr lang="en-US" sz="3000" dirty="0" smtClean="0"/>
              <a:t>Your hosts are probably jealous of your spearing skills.</a:t>
            </a:r>
            <a:endParaRPr lang="en-US" sz="3000"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ina-flag-wave.jpg"/>
          <p:cNvPicPr>
            <a:picLocks noChangeAspect="1"/>
          </p:cNvPicPr>
          <p:nvPr/>
        </p:nvPicPr>
        <p:blipFill>
          <a:blip r:embed="rId2" cstate="print"/>
          <a:stretch>
            <a:fillRect/>
          </a:stretch>
        </p:blipFill>
        <p:spPr>
          <a:xfrm>
            <a:off x="4343400" y="1600200"/>
            <a:ext cx="4800600" cy="3840480"/>
          </a:xfrm>
          <a:prstGeom prst="rect">
            <a:avLst/>
          </a:prstGeom>
        </p:spPr>
      </p:pic>
      <p:sp>
        <p:nvSpPr>
          <p:cNvPr id="2" name="Title 1"/>
          <p:cNvSpPr>
            <a:spLocks noGrp="1"/>
          </p:cNvSpPr>
          <p:nvPr>
            <p:ph type="ctrTitle"/>
          </p:nvPr>
        </p:nvSpPr>
        <p:spPr>
          <a:xfrm>
            <a:off x="381000" y="228601"/>
            <a:ext cx="7772400" cy="1219200"/>
          </a:xfrm>
        </p:spPr>
        <p:txBody>
          <a:bodyPr>
            <a:normAutofit fontScale="90000"/>
          </a:bodyPr>
          <a:lstStyle/>
          <a:p>
            <a:r>
              <a:rPr lang="en-US" dirty="0" smtClean="0"/>
              <a:t>If you picked #1  - well done</a:t>
            </a:r>
            <a:r>
              <a:rPr lang="en-US" dirty="0" smtClean="0"/>
              <a:t>! </a:t>
            </a:r>
            <a:br>
              <a:rPr lang="en-US" dirty="0" smtClean="0"/>
            </a:br>
            <a:r>
              <a:rPr lang="en-US" dirty="0" smtClean="0"/>
              <a:t>3 points.</a:t>
            </a:r>
            <a:endParaRPr lang="en-US" dirty="0"/>
          </a:p>
        </p:txBody>
      </p:sp>
      <p:sp>
        <p:nvSpPr>
          <p:cNvPr id="3" name="Subtitle 2"/>
          <p:cNvSpPr>
            <a:spLocks noGrp="1"/>
          </p:cNvSpPr>
          <p:nvPr>
            <p:ph type="subTitle" idx="1"/>
          </p:nvPr>
        </p:nvSpPr>
        <p:spPr>
          <a:xfrm>
            <a:off x="457200" y="1752600"/>
            <a:ext cx="7315200" cy="4724400"/>
          </a:xfrm>
        </p:spPr>
        <p:txBody>
          <a:bodyPr>
            <a:normAutofit fontScale="85000" lnSpcReduction="20000"/>
          </a:bodyPr>
          <a:lstStyle/>
          <a:p>
            <a:pPr algn="l"/>
            <a:r>
              <a:rPr lang="en-US" dirty="0" smtClean="0"/>
              <a:t>Spearing food is rude.  </a:t>
            </a:r>
          </a:p>
          <a:p>
            <a:pPr algn="l"/>
            <a:r>
              <a:rPr lang="en-US" dirty="0" smtClean="0"/>
              <a:t>Your host may honor </a:t>
            </a:r>
          </a:p>
          <a:p>
            <a:pPr algn="l"/>
            <a:r>
              <a:rPr lang="en-US" dirty="0" smtClean="0"/>
              <a:t>you by placing food in </a:t>
            </a:r>
          </a:p>
          <a:p>
            <a:pPr algn="l"/>
            <a:r>
              <a:rPr lang="en-US" dirty="0" smtClean="0"/>
              <a:t>your bowl for  you.  </a:t>
            </a:r>
          </a:p>
          <a:p>
            <a:pPr algn="l"/>
            <a:endParaRPr lang="en-US" dirty="0" smtClean="0"/>
          </a:p>
          <a:p>
            <a:pPr algn="l"/>
            <a:r>
              <a:rPr lang="en-US" i="1" dirty="0" smtClean="0"/>
              <a:t>Once you learn to use</a:t>
            </a:r>
          </a:p>
          <a:p>
            <a:pPr algn="l"/>
            <a:r>
              <a:rPr lang="en-US" i="1" dirty="0" smtClean="0"/>
              <a:t> your chopsticks be </a:t>
            </a:r>
          </a:p>
          <a:p>
            <a:pPr algn="l"/>
            <a:r>
              <a:rPr lang="en-US" i="1" dirty="0" smtClean="0"/>
              <a:t>sure to use the blunt end</a:t>
            </a:r>
          </a:p>
          <a:p>
            <a:pPr algn="l"/>
            <a:r>
              <a:rPr lang="en-US" i="1" dirty="0" smtClean="0"/>
              <a:t> to remove food from </a:t>
            </a:r>
          </a:p>
          <a:p>
            <a:pPr algn="l"/>
            <a:r>
              <a:rPr lang="en-US" i="1" dirty="0" smtClean="0"/>
              <a:t>communal bowls.  Using the end you use to eat with is the equivalent of double-dipping.</a:t>
            </a:r>
            <a:endParaRPr lang="en-US" i="1" dirty="0"/>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q_flowers_whites_bouquet_med.jpg"/>
          <p:cNvPicPr>
            <a:picLocks noChangeAspect="1"/>
          </p:cNvPicPr>
          <p:nvPr/>
        </p:nvPicPr>
        <p:blipFill>
          <a:blip r:embed="rId2" cstate="print"/>
          <a:stretch>
            <a:fillRect/>
          </a:stretch>
        </p:blipFill>
        <p:spPr>
          <a:xfrm>
            <a:off x="0" y="343713"/>
            <a:ext cx="3505200" cy="3631387"/>
          </a:xfrm>
          <a:prstGeom prst="rect">
            <a:avLst/>
          </a:prstGeom>
        </p:spPr>
      </p:pic>
      <p:sp>
        <p:nvSpPr>
          <p:cNvPr id="2" name="Title 1"/>
          <p:cNvSpPr>
            <a:spLocks noGrp="1"/>
          </p:cNvSpPr>
          <p:nvPr>
            <p:ph type="title"/>
          </p:nvPr>
        </p:nvSpPr>
        <p:spPr>
          <a:xfrm>
            <a:off x="1143000" y="152400"/>
            <a:ext cx="7772400" cy="2057400"/>
          </a:xfrm>
        </p:spPr>
        <p:txBody>
          <a:bodyPr>
            <a:normAutofit fontScale="90000"/>
          </a:bodyPr>
          <a:lstStyle/>
          <a:p>
            <a:r>
              <a:rPr lang="en-US" sz="3200" dirty="0" smtClean="0"/>
              <a:t>                             You brought a beautiful bouquet</a:t>
            </a:r>
            <a:br>
              <a:rPr lang="en-US" sz="3200" dirty="0" smtClean="0"/>
            </a:br>
            <a:r>
              <a:rPr lang="en-US" sz="3200" dirty="0" smtClean="0"/>
              <a:t>                        of white carnations, lilies, and </a:t>
            </a:r>
            <a:br>
              <a:rPr lang="en-US" sz="3200" dirty="0" smtClean="0"/>
            </a:br>
            <a:r>
              <a:rPr lang="en-US" sz="3200" dirty="0" smtClean="0"/>
              <a:t>                               chrysanthemums to your German </a:t>
            </a:r>
            <a:br>
              <a:rPr lang="en-US" sz="3200" dirty="0" smtClean="0"/>
            </a:br>
            <a:r>
              <a:rPr lang="en-US" sz="3200" dirty="0" smtClean="0"/>
              <a:t>                    hostess.  You did well right?</a:t>
            </a:r>
            <a:endParaRPr lang="en-US" sz="3200" dirty="0"/>
          </a:p>
        </p:txBody>
      </p:sp>
      <p:sp>
        <p:nvSpPr>
          <p:cNvPr id="3" name="Content Placeholder 2"/>
          <p:cNvSpPr>
            <a:spLocks noGrp="1"/>
          </p:cNvSpPr>
          <p:nvPr>
            <p:ph idx="1"/>
          </p:nvPr>
        </p:nvSpPr>
        <p:spPr>
          <a:xfrm>
            <a:off x="457200" y="2362200"/>
            <a:ext cx="8534400" cy="3763963"/>
          </a:xfrm>
        </p:spPr>
        <p:txBody>
          <a:bodyPr>
            <a:normAutofit fontScale="92500" lnSpcReduction="10000"/>
          </a:bodyPr>
          <a:lstStyle/>
          <a:p>
            <a:pPr marL="514350" indent="-514350">
              <a:buNone/>
            </a:pPr>
            <a:r>
              <a:rPr lang="en-US" sz="800" dirty="0" smtClean="0"/>
              <a:t>				                     </a:t>
            </a:r>
            <a:r>
              <a:rPr lang="en-US" dirty="0" smtClean="0"/>
              <a:t>1.  These are wedding flowers</a:t>
            </a:r>
          </a:p>
          <a:p>
            <a:pPr marL="514350" indent="-514350">
              <a:buNone/>
            </a:pPr>
            <a:r>
              <a:rPr lang="en-US" dirty="0" smtClean="0"/>
              <a:t>                                      and signify your intent to marry </a:t>
            </a:r>
          </a:p>
          <a:p>
            <a:pPr marL="514350" indent="-514350">
              <a:buNone/>
            </a:pPr>
            <a:r>
              <a:rPr lang="en-US" dirty="0" smtClean="0"/>
              <a:t>                                      the son or daughter.</a:t>
            </a:r>
          </a:p>
          <a:p>
            <a:pPr marL="514350" indent="-514350">
              <a:buNone/>
            </a:pPr>
            <a:endParaRPr lang="en-US" sz="900" dirty="0" smtClean="0"/>
          </a:p>
          <a:p>
            <a:pPr marL="514350" indent="-514350">
              <a:buAutoNum type="arabicPeriod" startAt="2"/>
            </a:pPr>
            <a:r>
              <a:rPr lang="en-US" dirty="0" smtClean="0"/>
              <a:t>Yes, it’s always gracious to bring flowers as a gift in Germany.</a:t>
            </a:r>
          </a:p>
          <a:p>
            <a:pPr marL="514350" indent="-514350">
              <a:buNone/>
            </a:pPr>
            <a:endParaRPr lang="en-US" sz="900" dirty="0" smtClean="0"/>
          </a:p>
          <a:p>
            <a:pPr marL="514350" indent="-514350">
              <a:buNone/>
            </a:pPr>
            <a:r>
              <a:rPr lang="en-US" dirty="0" smtClean="0"/>
              <a:t> 3.  Actually no, those types of </a:t>
            </a:r>
          </a:p>
          <a:p>
            <a:pPr marL="514350" indent="-514350">
              <a:buNone/>
            </a:pPr>
            <a:r>
              <a:rPr lang="en-US" dirty="0" smtClean="0"/>
              <a:t>      flowers are reserved for funerals.</a:t>
            </a:r>
            <a:endParaRPr lang="en-US" dirty="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262</TotalTime>
  <Words>767</Words>
  <Application>Microsoft Office PowerPoint</Application>
  <PresentationFormat>On-screen Show (4:3)</PresentationFormat>
  <Paragraphs>108</Paragraphs>
  <Slides>15</Slides>
  <Notes>0</Notes>
  <HiddenSlides>0</HiddenSlides>
  <MMClips>6</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Mind Your Manners</vt:lpstr>
      <vt:lpstr>Slide 2</vt:lpstr>
      <vt:lpstr>In Australia if you are offered “Tea” what is it and when is it served?</vt:lpstr>
      <vt:lpstr>If you chose #2 YOU are correct! Give yourself 3 points!</vt:lpstr>
      <vt:lpstr>While visiting some friends in India you notice the host licking his fingers as he eats.</vt:lpstr>
      <vt:lpstr>Slide 6</vt:lpstr>
      <vt:lpstr>Slide 7</vt:lpstr>
      <vt:lpstr>If you picked #1  - well done!  3 points.</vt:lpstr>
      <vt:lpstr>                             You brought a beautiful bouquet                         of white carnations, lilies, and                                 chrysanthemums to your German                      hostess.  You did well right?</vt:lpstr>
      <vt:lpstr>#3 is correct! 3 points!</vt:lpstr>
      <vt:lpstr>You wear your new shoes  to show your Turkish hosts  during breakfast at their  home.</vt:lpstr>
      <vt:lpstr>Did you chose #2?  You’re right.  Three points.</vt:lpstr>
      <vt:lpstr>During your visit to Mexico you made sure to be on time at every meal.</vt:lpstr>
      <vt:lpstr>#1 is the one and three points.</vt:lpstr>
      <vt:lpstr>Let’s see how you did…</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Kim Mosby</dc:creator>
  <cp:lastModifiedBy>Kim Mosby</cp:lastModifiedBy>
  <cp:revision>45</cp:revision>
  <dcterms:created xsi:type="dcterms:W3CDTF">2010-07-19T19:52:28Z</dcterms:created>
  <dcterms:modified xsi:type="dcterms:W3CDTF">2010-07-20T00:59:36Z</dcterms:modified>
</cp:coreProperties>
</file>